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84" r:id="rId4"/>
    <p:sldId id="283" r:id="rId5"/>
    <p:sldId id="285" r:id="rId6"/>
    <p:sldId id="259" r:id="rId7"/>
    <p:sldId id="260" r:id="rId8"/>
    <p:sldId id="262" r:id="rId9"/>
    <p:sldId id="263" r:id="rId10"/>
    <p:sldId id="264" r:id="rId11"/>
    <p:sldId id="265" r:id="rId12"/>
    <p:sldId id="266" r:id="rId13"/>
    <p:sldId id="267" r:id="rId14"/>
    <p:sldId id="268" r:id="rId15"/>
    <p:sldId id="270" r:id="rId16"/>
    <p:sldId id="269" r:id="rId17"/>
    <p:sldId id="271" r:id="rId18"/>
    <p:sldId id="272" r:id="rId19"/>
    <p:sldId id="273" r:id="rId20"/>
    <p:sldId id="274" r:id="rId21"/>
    <p:sldId id="275" r:id="rId22"/>
    <p:sldId id="276" r:id="rId23"/>
    <p:sldId id="277" r:id="rId24"/>
    <p:sldId id="278" r:id="rId25"/>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FC1406B1-A806-4D4C-B31A-397DA4614F38}" type="datetimeFigureOut">
              <a:rPr lang="ar-IQ" smtClean="0"/>
              <a:t>20/08/1444</a:t>
            </a:fld>
            <a:endParaRPr lang="ar-IQ" dirty="0"/>
          </a:p>
        </p:txBody>
      </p:sp>
      <p:sp>
        <p:nvSpPr>
          <p:cNvPr id="5" name="عنصر نائب للتذييل 4"/>
          <p:cNvSpPr>
            <a:spLocks noGrp="1"/>
          </p:cNvSpPr>
          <p:nvPr>
            <p:ph type="ftr" sz="quarter" idx="11"/>
          </p:nvPr>
        </p:nvSpPr>
        <p:spPr/>
        <p:txBody>
          <a:bodyPr/>
          <a:lstStyle/>
          <a:p>
            <a:endParaRPr lang="ar-IQ" dirty="0"/>
          </a:p>
        </p:txBody>
      </p:sp>
      <p:sp>
        <p:nvSpPr>
          <p:cNvPr id="6" name="عنصر نائب لرقم الشريحة 5"/>
          <p:cNvSpPr>
            <a:spLocks noGrp="1"/>
          </p:cNvSpPr>
          <p:nvPr>
            <p:ph type="sldNum" sz="quarter" idx="12"/>
          </p:nvPr>
        </p:nvSpPr>
        <p:spPr/>
        <p:txBody>
          <a:bodyPr/>
          <a:lstStyle/>
          <a:p>
            <a:fld id="{F17FEBA3-AD05-47C4-A9BF-2BC832A07303}" type="slidenum">
              <a:rPr lang="ar-IQ" smtClean="0"/>
              <a:t>‹#›</a:t>
            </a:fld>
            <a:endParaRPr lang="ar-IQ" dirty="0"/>
          </a:p>
        </p:txBody>
      </p:sp>
    </p:spTree>
    <p:extLst>
      <p:ext uri="{BB962C8B-B14F-4D97-AF65-F5344CB8AC3E}">
        <p14:creationId xmlns:p14="http://schemas.microsoft.com/office/powerpoint/2010/main" val="15675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FC1406B1-A806-4D4C-B31A-397DA4614F38}" type="datetimeFigureOut">
              <a:rPr lang="ar-IQ" smtClean="0"/>
              <a:t>20/08/1444</a:t>
            </a:fld>
            <a:endParaRPr lang="ar-IQ" dirty="0"/>
          </a:p>
        </p:txBody>
      </p:sp>
      <p:sp>
        <p:nvSpPr>
          <p:cNvPr id="5" name="عنصر نائب للتذييل 4"/>
          <p:cNvSpPr>
            <a:spLocks noGrp="1"/>
          </p:cNvSpPr>
          <p:nvPr>
            <p:ph type="ftr" sz="quarter" idx="11"/>
          </p:nvPr>
        </p:nvSpPr>
        <p:spPr/>
        <p:txBody>
          <a:bodyPr/>
          <a:lstStyle/>
          <a:p>
            <a:endParaRPr lang="ar-IQ" dirty="0"/>
          </a:p>
        </p:txBody>
      </p:sp>
      <p:sp>
        <p:nvSpPr>
          <p:cNvPr id="6" name="عنصر نائب لرقم الشريحة 5"/>
          <p:cNvSpPr>
            <a:spLocks noGrp="1"/>
          </p:cNvSpPr>
          <p:nvPr>
            <p:ph type="sldNum" sz="quarter" idx="12"/>
          </p:nvPr>
        </p:nvSpPr>
        <p:spPr/>
        <p:txBody>
          <a:bodyPr/>
          <a:lstStyle/>
          <a:p>
            <a:fld id="{F17FEBA3-AD05-47C4-A9BF-2BC832A07303}" type="slidenum">
              <a:rPr lang="ar-IQ" smtClean="0"/>
              <a:t>‹#›</a:t>
            </a:fld>
            <a:endParaRPr lang="ar-IQ" dirty="0"/>
          </a:p>
        </p:txBody>
      </p:sp>
    </p:spTree>
    <p:extLst>
      <p:ext uri="{BB962C8B-B14F-4D97-AF65-F5344CB8AC3E}">
        <p14:creationId xmlns:p14="http://schemas.microsoft.com/office/powerpoint/2010/main" val="2213575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FC1406B1-A806-4D4C-B31A-397DA4614F38}" type="datetimeFigureOut">
              <a:rPr lang="ar-IQ" smtClean="0"/>
              <a:t>20/08/1444</a:t>
            </a:fld>
            <a:endParaRPr lang="ar-IQ" dirty="0"/>
          </a:p>
        </p:txBody>
      </p:sp>
      <p:sp>
        <p:nvSpPr>
          <p:cNvPr id="5" name="عنصر نائب للتذييل 4"/>
          <p:cNvSpPr>
            <a:spLocks noGrp="1"/>
          </p:cNvSpPr>
          <p:nvPr>
            <p:ph type="ftr" sz="quarter" idx="11"/>
          </p:nvPr>
        </p:nvSpPr>
        <p:spPr/>
        <p:txBody>
          <a:bodyPr/>
          <a:lstStyle/>
          <a:p>
            <a:endParaRPr lang="ar-IQ" dirty="0"/>
          </a:p>
        </p:txBody>
      </p:sp>
      <p:sp>
        <p:nvSpPr>
          <p:cNvPr id="6" name="عنصر نائب لرقم الشريحة 5"/>
          <p:cNvSpPr>
            <a:spLocks noGrp="1"/>
          </p:cNvSpPr>
          <p:nvPr>
            <p:ph type="sldNum" sz="quarter" idx="12"/>
          </p:nvPr>
        </p:nvSpPr>
        <p:spPr/>
        <p:txBody>
          <a:bodyPr/>
          <a:lstStyle/>
          <a:p>
            <a:fld id="{F17FEBA3-AD05-47C4-A9BF-2BC832A07303}" type="slidenum">
              <a:rPr lang="ar-IQ" smtClean="0"/>
              <a:t>‹#›</a:t>
            </a:fld>
            <a:endParaRPr lang="ar-IQ" dirty="0"/>
          </a:p>
        </p:txBody>
      </p:sp>
    </p:spTree>
    <p:extLst>
      <p:ext uri="{BB962C8B-B14F-4D97-AF65-F5344CB8AC3E}">
        <p14:creationId xmlns:p14="http://schemas.microsoft.com/office/powerpoint/2010/main" val="3197947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FC1406B1-A806-4D4C-B31A-397DA4614F38}" type="datetimeFigureOut">
              <a:rPr lang="ar-IQ" smtClean="0"/>
              <a:t>20/08/1444</a:t>
            </a:fld>
            <a:endParaRPr lang="ar-IQ" dirty="0"/>
          </a:p>
        </p:txBody>
      </p:sp>
      <p:sp>
        <p:nvSpPr>
          <p:cNvPr id="5" name="عنصر نائب للتذييل 4"/>
          <p:cNvSpPr>
            <a:spLocks noGrp="1"/>
          </p:cNvSpPr>
          <p:nvPr>
            <p:ph type="ftr" sz="quarter" idx="11"/>
          </p:nvPr>
        </p:nvSpPr>
        <p:spPr/>
        <p:txBody>
          <a:bodyPr/>
          <a:lstStyle/>
          <a:p>
            <a:endParaRPr lang="ar-IQ" dirty="0"/>
          </a:p>
        </p:txBody>
      </p:sp>
      <p:sp>
        <p:nvSpPr>
          <p:cNvPr id="6" name="عنصر نائب لرقم الشريحة 5"/>
          <p:cNvSpPr>
            <a:spLocks noGrp="1"/>
          </p:cNvSpPr>
          <p:nvPr>
            <p:ph type="sldNum" sz="quarter" idx="12"/>
          </p:nvPr>
        </p:nvSpPr>
        <p:spPr/>
        <p:txBody>
          <a:bodyPr/>
          <a:lstStyle/>
          <a:p>
            <a:fld id="{F17FEBA3-AD05-47C4-A9BF-2BC832A07303}" type="slidenum">
              <a:rPr lang="ar-IQ" smtClean="0"/>
              <a:t>‹#›</a:t>
            </a:fld>
            <a:endParaRPr lang="ar-IQ" dirty="0"/>
          </a:p>
        </p:txBody>
      </p:sp>
    </p:spTree>
    <p:extLst>
      <p:ext uri="{BB962C8B-B14F-4D97-AF65-F5344CB8AC3E}">
        <p14:creationId xmlns:p14="http://schemas.microsoft.com/office/powerpoint/2010/main" val="3172705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FC1406B1-A806-4D4C-B31A-397DA4614F38}" type="datetimeFigureOut">
              <a:rPr lang="ar-IQ" smtClean="0"/>
              <a:t>20/08/1444</a:t>
            </a:fld>
            <a:endParaRPr lang="ar-IQ" dirty="0"/>
          </a:p>
        </p:txBody>
      </p:sp>
      <p:sp>
        <p:nvSpPr>
          <p:cNvPr id="5" name="عنصر نائب للتذييل 4"/>
          <p:cNvSpPr>
            <a:spLocks noGrp="1"/>
          </p:cNvSpPr>
          <p:nvPr>
            <p:ph type="ftr" sz="quarter" idx="11"/>
          </p:nvPr>
        </p:nvSpPr>
        <p:spPr/>
        <p:txBody>
          <a:bodyPr/>
          <a:lstStyle/>
          <a:p>
            <a:endParaRPr lang="ar-IQ" dirty="0"/>
          </a:p>
        </p:txBody>
      </p:sp>
      <p:sp>
        <p:nvSpPr>
          <p:cNvPr id="6" name="عنصر نائب لرقم الشريحة 5"/>
          <p:cNvSpPr>
            <a:spLocks noGrp="1"/>
          </p:cNvSpPr>
          <p:nvPr>
            <p:ph type="sldNum" sz="quarter" idx="12"/>
          </p:nvPr>
        </p:nvSpPr>
        <p:spPr/>
        <p:txBody>
          <a:bodyPr/>
          <a:lstStyle/>
          <a:p>
            <a:fld id="{F17FEBA3-AD05-47C4-A9BF-2BC832A07303}" type="slidenum">
              <a:rPr lang="ar-IQ" smtClean="0"/>
              <a:t>‹#›</a:t>
            </a:fld>
            <a:endParaRPr lang="ar-IQ" dirty="0"/>
          </a:p>
        </p:txBody>
      </p:sp>
    </p:spTree>
    <p:extLst>
      <p:ext uri="{BB962C8B-B14F-4D97-AF65-F5344CB8AC3E}">
        <p14:creationId xmlns:p14="http://schemas.microsoft.com/office/powerpoint/2010/main" val="624540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FC1406B1-A806-4D4C-B31A-397DA4614F38}" type="datetimeFigureOut">
              <a:rPr lang="ar-IQ" smtClean="0"/>
              <a:t>20/08/1444</a:t>
            </a:fld>
            <a:endParaRPr lang="ar-IQ" dirty="0"/>
          </a:p>
        </p:txBody>
      </p:sp>
      <p:sp>
        <p:nvSpPr>
          <p:cNvPr id="6" name="عنصر نائب للتذييل 5"/>
          <p:cNvSpPr>
            <a:spLocks noGrp="1"/>
          </p:cNvSpPr>
          <p:nvPr>
            <p:ph type="ftr" sz="quarter" idx="11"/>
          </p:nvPr>
        </p:nvSpPr>
        <p:spPr/>
        <p:txBody>
          <a:bodyPr/>
          <a:lstStyle/>
          <a:p>
            <a:endParaRPr lang="ar-IQ" dirty="0"/>
          </a:p>
        </p:txBody>
      </p:sp>
      <p:sp>
        <p:nvSpPr>
          <p:cNvPr id="7" name="عنصر نائب لرقم الشريحة 6"/>
          <p:cNvSpPr>
            <a:spLocks noGrp="1"/>
          </p:cNvSpPr>
          <p:nvPr>
            <p:ph type="sldNum" sz="quarter" idx="12"/>
          </p:nvPr>
        </p:nvSpPr>
        <p:spPr/>
        <p:txBody>
          <a:bodyPr/>
          <a:lstStyle/>
          <a:p>
            <a:fld id="{F17FEBA3-AD05-47C4-A9BF-2BC832A07303}" type="slidenum">
              <a:rPr lang="ar-IQ" smtClean="0"/>
              <a:t>‹#›</a:t>
            </a:fld>
            <a:endParaRPr lang="ar-IQ" dirty="0"/>
          </a:p>
        </p:txBody>
      </p:sp>
    </p:spTree>
    <p:extLst>
      <p:ext uri="{BB962C8B-B14F-4D97-AF65-F5344CB8AC3E}">
        <p14:creationId xmlns:p14="http://schemas.microsoft.com/office/powerpoint/2010/main" val="2654361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FC1406B1-A806-4D4C-B31A-397DA4614F38}" type="datetimeFigureOut">
              <a:rPr lang="ar-IQ" smtClean="0"/>
              <a:t>20/08/1444</a:t>
            </a:fld>
            <a:endParaRPr lang="ar-IQ" dirty="0"/>
          </a:p>
        </p:txBody>
      </p:sp>
      <p:sp>
        <p:nvSpPr>
          <p:cNvPr id="8" name="عنصر نائب للتذييل 7"/>
          <p:cNvSpPr>
            <a:spLocks noGrp="1"/>
          </p:cNvSpPr>
          <p:nvPr>
            <p:ph type="ftr" sz="quarter" idx="11"/>
          </p:nvPr>
        </p:nvSpPr>
        <p:spPr/>
        <p:txBody>
          <a:bodyPr/>
          <a:lstStyle/>
          <a:p>
            <a:endParaRPr lang="ar-IQ" dirty="0"/>
          </a:p>
        </p:txBody>
      </p:sp>
      <p:sp>
        <p:nvSpPr>
          <p:cNvPr id="9" name="عنصر نائب لرقم الشريحة 8"/>
          <p:cNvSpPr>
            <a:spLocks noGrp="1"/>
          </p:cNvSpPr>
          <p:nvPr>
            <p:ph type="sldNum" sz="quarter" idx="12"/>
          </p:nvPr>
        </p:nvSpPr>
        <p:spPr/>
        <p:txBody>
          <a:bodyPr/>
          <a:lstStyle/>
          <a:p>
            <a:fld id="{F17FEBA3-AD05-47C4-A9BF-2BC832A07303}" type="slidenum">
              <a:rPr lang="ar-IQ" smtClean="0"/>
              <a:t>‹#›</a:t>
            </a:fld>
            <a:endParaRPr lang="ar-IQ" dirty="0"/>
          </a:p>
        </p:txBody>
      </p:sp>
    </p:spTree>
    <p:extLst>
      <p:ext uri="{BB962C8B-B14F-4D97-AF65-F5344CB8AC3E}">
        <p14:creationId xmlns:p14="http://schemas.microsoft.com/office/powerpoint/2010/main" val="3722131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FC1406B1-A806-4D4C-B31A-397DA4614F38}" type="datetimeFigureOut">
              <a:rPr lang="ar-IQ" smtClean="0"/>
              <a:t>20/08/1444</a:t>
            </a:fld>
            <a:endParaRPr lang="ar-IQ" dirty="0"/>
          </a:p>
        </p:txBody>
      </p:sp>
      <p:sp>
        <p:nvSpPr>
          <p:cNvPr id="4" name="عنصر نائب للتذييل 3"/>
          <p:cNvSpPr>
            <a:spLocks noGrp="1"/>
          </p:cNvSpPr>
          <p:nvPr>
            <p:ph type="ftr" sz="quarter" idx="11"/>
          </p:nvPr>
        </p:nvSpPr>
        <p:spPr/>
        <p:txBody>
          <a:bodyPr/>
          <a:lstStyle/>
          <a:p>
            <a:endParaRPr lang="ar-IQ" dirty="0"/>
          </a:p>
        </p:txBody>
      </p:sp>
      <p:sp>
        <p:nvSpPr>
          <p:cNvPr id="5" name="عنصر نائب لرقم الشريحة 4"/>
          <p:cNvSpPr>
            <a:spLocks noGrp="1"/>
          </p:cNvSpPr>
          <p:nvPr>
            <p:ph type="sldNum" sz="quarter" idx="12"/>
          </p:nvPr>
        </p:nvSpPr>
        <p:spPr/>
        <p:txBody>
          <a:bodyPr/>
          <a:lstStyle/>
          <a:p>
            <a:fld id="{F17FEBA3-AD05-47C4-A9BF-2BC832A07303}" type="slidenum">
              <a:rPr lang="ar-IQ" smtClean="0"/>
              <a:t>‹#›</a:t>
            </a:fld>
            <a:endParaRPr lang="ar-IQ" dirty="0"/>
          </a:p>
        </p:txBody>
      </p:sp>
    </p:spTree>
    <p:extLst>
      <p:ext uri="{BB962C8B-B14F-4D97-AF65-F5344CB8AC3E}">
        <p14:creationId xmlns:p14="http://schemas.microsoft.com/office/powerpoint/2010/main" val="243043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FC1406B1-A806-4D4C-B31A-397DA4614F38}" type="datetimeFigureOut">
              <a:rPr lang="ar-IQ" smtClean="0"/>
              <a:t>20/08/1444</a:t>
            </a:fld>
            <a:endParaRPr lang="ar-IQ" dirty="0"/>
          </a:p>
        </p:txBody>
      </p:sp>
      <p:sp>
        <p:nvSpPr>
          <p:cNvPr id="3" name="عنصر نائب للتذييل 2"/>
          <p:cNvSpPr>
            <a:spLocks noGrp="1"/>
          </p:cNvSpPr>
          <p:nvPr>
            <p:ph type="ftr" sz="quarter" idx="11"/>
          </p:nvPr>
        </p:nvSpPr>
        <p:spPr/>
        <p:txBody>
          <a:bodyPr/>
          <a:lstStyle/>
          <a:p>
            <a:endParaRPr lang="ar-IQ" dirty="0"/>
          </a:p>
        </p:txBody>
      </p:sp>
      <p:sp>
        <p:nvSpPr>
          <p:cNvPr id="4" name="عنصر نائب لرقم الشريحة 3"/>
          <p:cNvSpPr>
            <a:spLocks noGrp="1"/>
          </p:cNvSpPr>
          <p:nvPr>
            <p:ph type="sldNum" sz="quarter" idx="12"/>
          </p:nvPr>
        </p:nvSpPr>
        <p:spPr/>
        <p:txBody>
          <a:bodyPr/>
          <a:lstStyle/>
          <a:p>
            <a:fld id="{F17FEBA3-AD05-47C4-A9BF-2BC832A07303}" type="slidenum">
              <a:rPr lang="ar-IQ" smtClean="0"/>
              <a:t>‹#›</a:t>
            </a:fld>
            <a:endParaRPr lang="ar-IQ" dirty="0"/>
          </a:p>
        </p:txBody>
      </p:sp>
    </p:spTree>
    <p:extLst>
      <p:ext uri="{BB962C8B-B14F-4D97-AF65-F5344CB8AC3E}">
        <p14:creationId xmlns:p14="http://schemas.microsoft.com/office/powerpoint/2010/main" val="3596449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FC1406B1-A806-4D4C-B31A-397DA4614F38}" type="datetimeFigureOut">
              <a:rPr lang="ar-IQ" smtClean="0"/>
              <a:t>20/08/1444</a:t>
            </a:fld>
            <a:endParaRPr lang="ar-IQ" dirty="0"/>
          </a:p>
        </p:txBody>
      </p:sp>
      <p:sp>
        <p:nvSpPr>
          <p:cNvPr id="6" name="عنصر نائب للتذييل 5"/>
          <p:cNvSpPr>
            <a:spLocks noGrp="1"/>
          </p:cNvSpPr>
          <p:nvPr>
            <p:ph type="ftr" sz="quarter" idx="11"/>
          </p:nvPr>
        </p:nvSpPr>
        <p:spPr/>
        <p:txBody>
          <a:bodyPr/>
          <a:lstStyle/>
          <a:p>
            <a:endParaRPr lang="ar-IQ" dirty="0"/>
          </a:p>
        </p:txBody>
      </p:sp>
      <p:sp>
        <p:nvSpPr>
          <p:cNvPr id="7" name="عنصر نائب لرقم الشريحة 6"/>
          <p:cNvSpPr>
            <a:spLocks noGrp="1"/>
          </p:cNvSpPr>
          <p:nvPr>
            <p:ph type="sldNum" sz="quarter" idx="12"/>
          </p:nvPr>
        </p:nvSpPr>
        <p:spPr/>
        <p:txBody>
          <a:bodyPr/>
          <a:lstStyle/>
          <a:p>
            <a:fld id="{F17FEBA3-AD05-47C4-A9BF-2BC832A07303}" type="slidenum">
              <a:rPr lang="ar-IQ" smtClean="0"/>
              <a:t>‹#›</a:t>
            </a:fld>
            <a:endParaRPr lang="ar-IQ" dirty="0"/>
          </a:p>
        </p:txBody>
      </p:sp>
    </p:spTree>
    <p:extLst>
      <p:ext uri="{BB962C8B-B14F-4D97-AF65-F5344CB8AC3E}">
        <p14:creationId xmlns:p14="http://schemas.microsoft.com/office/powerpoint/2010/main" val="3117047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dirty="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FC1406B1-A806-4D4C-B31A-397DA4614F38}" type="datetimeFigureOut">
              <a:rPr lang="ar-IQ" smtClean="0"/>
              <a:t>20/08/1444</a:t>
            </a:fld>
            <a:endParaRPr lang="ar-IQ" dirty="0"/>
          </a:p>
        </p:txBody>
      </p:sp>
      <p:sp>
        <p:nvSpPr>
          <p:cNvPr id="6" name="عنصر نائب للتذييل 5"/>
          <p:cNvSpPr>
            <a:spLocks noGrp="1"/>
          </p:cNvSpPr>
          <p:nvPr>
            <p:ph type="ftr" sz="quarter" idx="11"/>
          </p:nvPr>
        </p:nvSpPr>
        <p:spPr/>
        <p:txBody>
          <a:bodyPr/>
          <a:lstStyle/>
          <a:p>
            <a:endParaRPr lang="ar-IQ" dirty="0"/>
          </a:p>
        </p:txBody>
      </p:sp>
      <p:sp>
        <p:nvSpPr>
          <p:cNvPr id="7" name="عنصر نائب لرقم الشريحة 6"/>
          <p:cNvSpPr>
            <a:spLocks noGrp="1"/>
          </p:cNvSpPr>
          <p:nvPr>
            <p:ph type="sldNum" sz="quarter" idx="12"/>
          </p:nvPr>
        </p:nvSpPr>
        <p:spPr/>
        <p:txBody>
          <a:bodyPr/>
          <a:lstStyle/>
          <a:p>
            <a:fld id="{F17FEBA3-AD05-47C4-A9BF-2BC832A07303}" type="slidenum">
              <a:rPr lang="ar-IQ" smtClean="0"/>
              <a:t>‹#›</a:t>
            </a:fld>
            <a:endParaRPr lang="ar-IQ" dirty="0"/>
          </a:p>
        </p:txBody>
      </p:sp>
    </p:spTree>
    <p:extLst>
      <p:ext uri="{BB962C8B-B14F-4D97-AF65-F5344CB8AC3E}">
        <p14:creationId xmlns:p14="http://schemas.microsoft.com/office/powerpoint/2010/main" val="839927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FC1406B1-A806-4D4C-B31A-397DA4614F38}" type="datetimeFigureOut">
              <a:rPr lang="ar-IQ" smtClean="0"/>
              <a:t>20/08/1444</a:t>
            </a:fld>
            <a:endParaRPr lang="ar-IQ" dirty="0"/>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dirty="0"/>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F17FEBA3-AD05-47C4-A9BF-2BC832A07303}" type="slidenum">
              <a:rPr lang="ar-IQ" smtClean="0"/>
              <a:t>‹#›</a:t>
            </a:fld>
            <a:endParaRPr lang="ar-IQ" dirty="0"/>
          </a:p>
        </p:txBody>
      </p:sp>
    </p:spTree>
    <p:extLst>
      <p:ext uri="{BB962C8B-B14F-4D97-AF65-F5344CB8AC3E}">
        <p14:creationId xmlns:p14="http://schemas.microsoft.com/office/powerpoint/2010/main" val="42794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2.wmf"/></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44016" y="446807"/>
            <a:ext cx="7772400" cy="1470025"/>
          </a:xfrm>
        </p:spPr>
        <p:txBody>
          <a:bodyPr>
            <a:normAutofit/>
          </a:bodyPr>
          <a:lstStyle/>
          <a:p>
            <a:r>
              <a:rPr lang="ar-IQ" sz="3200" b="1" dirty="0" smtClean="0">
                <a:cs typeface="+mn-cs"/>
              </a:rPr>
              <a:t>محاضرة </a:t>
            </a:r>
            <a:r>
              <a:rPr lang="en-US" sz="3200" b="1" dirty="0" smtClean="0">
                <a:cs typeface="+mn-cs"/>
              </a:rPr>
              <a:t>2</a:t>
            </a:r>
            <a:r>
              <a:rPr lang="ar-IQ" sz="3200" b="1" dirty="0" smtClean="0">
                <a:cs typeface="+mn-cs"/>
              </a:rPr>
              <a:t> تكثير أسماك عملي – مرحلة رابعة</a:t>
            </a:r>
            <a:endParaRPr lang="ar-IQ" sz="3200" b="1" dirty="0">
              <a:cs typeface="+mn-cs"/>
            </a:endParaRPr>
          </a:p>
        </p:txBody>
      </p:sp>
      <p:sp>
        <p:nvSpPr>
          <p:cNvPr id="3" name="عنوان فرعي 2"/>
          <p:cNvSpPr>
            <a:spLocks noGrp="1"/>
          </p:cNvSpPr>
          <p:nvPr>
            <p:ph type="subTitle" idx="1"/>
          </p:nvPr>
        </p:nvSpPr>
        <p:spPr>
          <a:xfrm>
            <a:off x="1371600" y="2552700"/>
            <a:ext cx="6400800" cy="1752600"/>
          </a:xfrm>
        </p:spPr>
        <p:txBody>
          <a:bodyPr anchor="ctr"/>
          <a:lstStyle/>
          <a:p>
            <a:r>
              <a:rPr lang="ar-IQ" b="1" dirty="0" smtClean="0">
                <a:solidFill>
                  <a:schemeClr val="tx1"/>
                </a:solidFill>
              </a:rPr>
              <a:t>استخراج الغدة النخامية</a:t>
            </a:r>
          </a:p>
          <a:p>
            <a:r>
              <a:rPr lang="en-US" sz="4400" b="1" dirty="0">
                <a:solidFill>
                  <a:srgbClr val="FF0000"/>
                </a:solidFill>
                <a:ea typeface="+mj-ea"/>
                <a:cs typeface="+mj-cs"/>
              </a:rPr>
              <a:t>collect pituitary glands</a:t>
            </a:r>
            <a:endParaRPr lang="ar-IQ" b="1" dirty="0">
              <a:solidFill>
                <a:schemeClr val="tx1"/>
              </a:solidFill>
            </a:endParaRPr>
          </a:p>
        </p:txBody>
      </p:sp>
    </p:spTree>
    <p:extLst>
      <p:ext uri="{BB962C8B-B14F-4D97-AF65-F5344CB8AC3E}">
        <p14:creationId xmlns:p14="http://schemas.microsoft.com/office/powerpoint/2010/main" val="3932516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51520" y="260648"/>
            <a:ext cx="8712968" cy="6555641"/>
          </a:xfrm>
          <a:prstGeom prst="rect">
            <a:avLst/>
          </a:prstGeom>
        </p:spPr>
        <p:txBody>
          <a:bodyPr wrap="square">
            <a:spAutoFit/>
          </a:bodyPr>
          <a:lstStyle/>
          <a:p>
            <a:pPr marL="514350" indent="-514350">
              <a:lnSpc>
                <a:spcPct val="150000"/>
              </a:lnSpc>
              <a:buFont typeface="+mj-lt"/>
              <a:buAutoNum type="arabicParenR"/>
            </a:pPr>
            <a:r>
              <a:rPr lang="ar-IQ" sz="2800" dirty="0" smtClean="0"/>
              <a:t>نختار اسماك حية ناضجة </a:t>
            </a:r>
            <a:r>
              <a:rPr lang="ar-IQ" sz="2800" dirty="0"/>
              <a:t>جنسيًا </a:t>
            </a:r>
            <a:r>
              <a:rPr lang="ar-IQ" sz="2800" dirty="0" smtClean="0"/>
              <a:t>كواهبات للغدة النخامية.</a:t>
            </a:r>
          </a:p>
          <a:p>
            <a:pPr marL="514350" indent="-514350">
              <a:lnSpc>
                <a:spcPct val="150000"/>
              </a:lnSpc>
              <a:buFont typeface="+mj-lt"/>
              <a:buAutoNum type="arabicParenR"/>
            </a:pPr>
            <a:r>
              <a:rPr lang="ar-IQ" sz="2800" dirty="0" smtClean="0"/>
              <a:t>نخدر السمكة </a:t>
            </a:r>
            <a:r>
              <a:rPr lang="ar-IQ" sz="2800" dirty="0"/>
              <a:t>المانحة </a:t>
            </a:r>
            <a:r>
              <a:rPr lang="ar-IQ" sz="2800" dirty="0" smtClean="0"/>
              <a:t>بعمق باستخدام </a:t>
            </a:r>
            <a:r>
              <a:rPr lang="ar-IQ" sz="2800" dirty="0"/>
              <a:t>مخدر </a:t>
            </a:r>
            <a:r>
              <a:rPr lang="ar-IQ" sz="2800" dirty="0" smtClean="0"/>
              <a:t>مناسب او بالضرب على الرأس (بحيث لا </a:t>
            </a:r>
            <a:r>
              <a:rPr lang="ar-IQ" sz="2800" dirty="0"/>
              <a:t>تستجيب للضغط اللطيف على منطقة الذيلية</a:t>
            </a:r>
            <a:r>
              <a:rPr lang="ar-IQ" sz="2800" dirty="0" smtClean="0"/>
              <a:t>) ثم نقشط المنطقة العلوية من الرأس من الخلف الى الامام لكشف الدماغ.</a:t>
            </a:r>
          </a:p>
          <a:p>
            <a:pPr marL="514350" indent="-514350">
              <a:lnSpc>
                <a:spcPct val="150000"/>
              </a:lnSpc>
              <a:buFont typeface="+mj-lt"/>
              <a:buAutoNum type="arabicParenR"/>
            </a:pPr>
            <a:r>
              <a:rPr lang="ar-IQ" sz="2800" dirty="0" smtClean="0"/>
              <a:t>نغسل الأنسجة </a:t>
            </a:r>
            <a:r>
              <a:rPr lang="ar-IQ" sz="2800" dirty="0"/>
              <a:t>الدهنية </a:t>
            </a:r>
            <a:r>
              <a:rPr lang="ar-IQ" sz="2800" dirty="0" smtClean="0"/>
              <a:t>الموجودة فوق </a:t>
            </a:r>
            <a:r>
              <a:rPr lang="ar-IQ" sz="2800" dirty="0"/>
              <a:t>ا</a:t>
            </a:r>
            <a:r>
              <a:rPr lang="ar-IQ" sz="2800" dirty="0" smtClean="0"/>
              <a:t>لدماغ لأزالتها </a:t>
            </a:r>
            <a:r>
              <a:rPr lang="ar-IQ" sz="2800" dirty="0"/>
              <a:t>، </a:t>
            </a:r>
            <a:r>
              <a:rPr lang="ar-IQ" sz="2800" dirty="0" smtClean="0"/>
              <a:t>ثم نمسك </a:t>
            </a:r>
            <a:r>
              <a:rPr lang="ar-IQ" sz="2800" dirty="0"/>
              <a:t>الحافة الخلفية للدماغ </a:t>
            </a:r>
            <a:r>
              <a:rPr lang="ar-IQ" sz="2800" dirty="0" smtClean="0"/>
              <a:t>بواسطة ملقط ونرفع ونثني </a:t>
            </a:r>
            <a:r>
              <a:rPr lang="ar-IQ" sz="2800" dirty="0"/>
              <a:t>الدماغ </a:t>
            </a:r>
            <a:r>
              <a:rPr lang="ar-IQ" sz="2800" dirty="0" smtClean="0"/>
              <a:t>على </a:t>
            </a:r>
            <a:r>
              <a:rPr lang="ar-IQ" sz="2800" dirty="0"/>
              <a:t>نفسه (من الخلف إلى </a:t>
            </a:r>
            <a:r>
              <a:rPr lang="ar-IQ" sz="2800" dirty="0" smtClean="0"/>
              <a:t>الأمام) </a:t>
            </a:r>
            <a:r>
              <a:rPr lang="ar-IQ" sz="2800" dirty="0"/>
              <a:t>لكشف الغدة النخامية الواقعة </a:t>
            </a:r>
            <a:r>
              <a:rPr lang="ar-IQ" sz="2800" dirty="0" smtClean="0"/>
              <a:t>تحته مباشرة.</a:t>
            </a:r>
          </a:p>
          <a:p>
            <a:pPr marL="514350" indent="-514350">
              <a:lnSpc>
                <a:spcPct val="150000"/>
              </a:lnSpc>
              <a:buFont typeface="+mj-lt"/>
              <a:buAutoNum type="arabicParenR"/>
            </a:pPr>
            <a:r>
              <a:rPr lang="ar-IQ" sz="2800" dirty="0" smtClean="0"/>
              <a:t>نغسل </a:t>
            </a:r>
            <a:r>
              <a:rPr lang="ar-IQ" sz="2800" dirty="0"/>
              <a:t>بقايا الأنسجة المحيطة عن طريق الشطف بالماء النظيف قبل </a:t>
            </a:r>
            <a:r>
              <a:rPr lang="ar-IQ" sz="2800" dirty="0" smtClean="0"/>
              <a:t>إستخراج الغدة </a:t>
            </a:r>
            <a:r>
              <a:rPr lang="ar-IQ" sz="2800" dirty="0"/>
              <a:t>النخامية </a:t>
            </a:r>
            <a:r>
              <a:rPr lang="ar-IQ" sz="2800" dirty="0" smtClean="0"/>
              <a:t>بعناية مع التأكد </a:t>
            </a:r>
            <a:r>
              <a:rPr lang="ar-IQ" sz="2800" dirty="0"/>
              <a:t>من أن الغدة ليست مثقوبة أثناء </a:t>
            </a:r>
            <a:r>
              <a:rPr lang="ar-IQ" sz="2800" dirty="0" smtClean="0"/>
              <a:t>الجمع.</a:t>
            </a:r>
            <a:endParaRPr lang="ar-IQ" sz="2800" dirty="0"/>
          </a:p>
        </p:txBody>
      </p:sp>
    </p:spTree>
    <p:extLst>
      <p:ext uri="{BB962C8B-B14F-4D97-AF65-F5344CB8AC3E}">
        <p14:creationId xmlns:p14="http://schemas.microsoft.com/office/powerpoint/2010/main" val="3680321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04664"/>
            <a:ext cx="5438775" cy="237745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732375"/>
            <a:ext cx="6200775" cy="257694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649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h\Desktop\New folder\DSC03174.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21364" t="8686" r="25606" b="21617"/>
          <a:stretch/>
        </p:blipFill>
        <p:spPr bwMode="auto">
          <a:xfrm>
            <a:off x="4932040" y="332656"/>
            <a:ext cx="3754760" cy="28803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Ah\Desktop\New folder\DSC03176.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13636" r="28788" b="63838"/>
          <a:stretch/>
        </p:blipFill>
        <p:spPr bwMode="auto">
          <a:xfrm>
            <a:off x="583264" y="332656"/>
            <a:ext cx="4064936"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media.kenanaonline.com/photos/1238577/1238577152/medium_1238577152.png?14843763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5816" y="3717032"/>
            <a:ext cx="4032448"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79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54" b="10339"/>
          <a:stretch/>
        </p:blipFill>
        <p:spPr bwMode="auto">
          <a:xfrm>
            <a:off x="899592" y="1052736"/>
            <a:ext cx="7344816" cy="489654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504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23528" y="476672"/>
            <a:ext cx="8424936" cy="1305165"/>
          </a:xfrm>
          <a:prstGeom prst="rect">
            <a:avLst/>
          </a:prstGeom>
        </p:spPr>
        <p:txBody>
          <a:bodyPr wrap="square">
            <a:spAutoFit/>
          </a:bodyPr>
          <a:lstStyle/>
          <a:p>
            <a:pPr>
              <a:lnSpc>
                <a:spcPct val="150000"/>
              </a:lnSpc>
            </a:pPr>
            <a:r>
              <a:rPr lang="ar-IQ" sz="2800" dirty="0" smtClean="0"/>
              <a:t>نحدد </a:t>
            </a:r>
            <a:r>
              <a:rPr lang="ar-IQ" sz="2800" dirty="0"/>
              <a:t>موقع نقطة الحفر في أعلى نقطة في الجمجمة. </a:t>
            </a:r>
            <a:r>
              <a:rPr lang="ar-IQ" sz="2800" dirty="0" smtClean="0"/>
              <a:t>ونضغط بقطعة خشبية  على </a:t>
            </a:r>
            <a:r>
              <a:rPr lang="ar-IQ" sz="2800" dirty="0"/>
              <a:t>الجمجمة</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204864"/>
            <a:ext cx="8424936" cy="42484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087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h\Desktop\New folder\DSC03246.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12879" t="16162" r="11818"/>
          <a:stretch/>
        </p:blipFill>
        <p:spPr bwMode="auto">
          <a:xfrm>
            <a:off x="1129145" y="381000"/>
            <a:ext cx="6885709" cy="5749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81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95536" y="548680"/>
            <a:ext cx="8352928" cy="954107"/>
          </a:xfrm>
          <a:prstGeom prst="rect">
            <a:avLst/>
          </a:prstGeom>
        </p:spPr>
        <p:txBody>
          <a:bodyPr wrap="square">
            <a:spAutoFit/>
          </a:bodyPr>
          <a:lstStyle/>
          <a:p>
            <a:r>
              <a:rPr lang="ar-IQ" sz="2800" dirty="0" smtClean="0"/>
              <a:t>نحفر </a:t>
            </a:r>
            <a:r>
              <a:rPr lang="ar-IQ" sz="2800" dirty="0"/>
              <a:t>من خلال الجزء العلوي من الجمجمة </a:t>
            </a:r>
            <a:r>
              <a:rPr lang="ar-IQ" sz="2800" dirty="0" smtClean="0"/>
              <a:t>ونفصل </a:t>
            </a:r>
            <a:r>
              <a:rPr lang="ar-IQ" sz="2800" dirty="0"/>
              <a:t>بين أنسجة المخ والغدة النخامية</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776" y="1990724"/>
            <a:ext cx="8015824" cy="41745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154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h\Desktop\New folder\DSC0269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096" t="8134" r="4007" b="4306"/>
          <a:stretch/>
        </p:blipFill>
        <p:spPr bwMode="auto">
          <a:xfrm>
            <a:off x="827584" y="620688"/>
            <a:ext cx="7416824" cy="56277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37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863039" y="476672"/>
            <a:ext cx="2585965" cy="523220"/>
          </a:xfrm>
          <a:prstGeom prst="rect">
            <a:avLst/>
          </a:prstGeom>
        </p:spPr>
        <p:txBody>
          <a:bodyPr wrap="none">
            <a:spAutoFit/>
          </a:bodyPr>
          <a:lstStyle/>
          <a:p>
            <a:pPr algn="ctr"/>
            <a:r>
              <a:rPr lang="ar-IQ" sz="2800" b="1" dirty="0">
                <a:latin typeface="Simplified Arabic" pitchFamily="18" charset="-78"/>
                <a:cs typeface="Simplified Arabic" pitchFamily="18" charset="-78"/>
              </a:rPr>
              <a:t>تخزين الغدد النخامية</a:t>
            </a:r>
          </a:p>
        </p:txBody>
      </p:sp>
      <p:sp>
        <p:nvSpPr>
          <p:cNvPr id="3" name="مستطيل 2"/>
          <p:cNvSpPr/>
          <p:nvPr/>
        </p:nvSpPr>
        <p:spPr>
          <a:xfrm>
            <a:off x="395536" y="1700808"/>
            <a:ext cx="8496944" cy="3916457"/>
          </a:xfrm>
          <a:prstGeom prst="rect">
            <a:avLst/>
          </a:prstGeom>
        </p:spPr>
        <p:txBody>
          <a:bodyPr wrap="square">
            <a:spAutoFit/>
          </a:bodyPr>
          <a:lstStyle/>
          <a:p>
            <a:pPr algn="just">
              <a:lnSpc>
                <a:spcPct val="150000"/>
              </a:lnSpc>
            </a:pPr>
            <a:r>
              <a:rPr lang="ar-IQ" sz="2800" dirty="0">
                <a:latin typeface="Simplified Arabic" pitchFamily="18" charset="-78"/>
                <a:cs typeface="Simplified Arabic" pitchFamily="18" charset="-78"/>
              </a:rPr>
              <a:t>يمكن تخزين الغدد النخامية غير المطلوبة للحقن على الفور لمدة تصل </a:t>
            </a:r>
            <a:r>
              <a:rPr lang="ar-IQ" sz="2800" dirty="0" smtClean="0">
                <a:latin typeface="Simplified Arabic" pitchFamily="18" charset="-78"/>
                <a:cs typeface="Simplified Arabic" pitchFamily="18" charset="-78"/>
              </a:rPr>
              <a:t>الى </a:t>
            </a:r>
            <a:r>
              <a:rPr lang="en-US" sz="2800" dirty="0" smtClean="0">
                <a:latin typeface="Simplified Arabic" pitchFamily="18" charset="-78"/>
                <a:cs typeface="Simplified Arabic" pitchFamily="18" charset="-78"/>
              </a:rPr>
              <a:t>6</a:t>
            </a:r>
            <a:r>
              <a:rPr lang="ar-IQ" sz="2800" dirty="0" smtClean="0">
                <a:latin typeface="Simplified Arabic" pitchFamily="18" charset="-78"/>
                <a:cs typeface="Simplified Arabic" pitchFamily="18" charset="-78"/>
              </a:rPr>
              <a:t> </a:t>
            </a:r>
            <a:r>
              <a:rPr lang="ar-IQ" sz="2800" dirty="0">
                <a:latin typeface="Simplified Arabic" pitchFamily="18" charset="-78"/>
                <a:cs typeface="Simplified Arabic" pitchFamily="18" charset="-78"/>
              </a:rPr>
              <a:t>أشهر باستخدام </a:t>
            </a:r>
            <a:r>
              <a:rPr lang="ar-IQ" sz="2800" dirty="0" smtClean="0">
                <a:latin typeface="Simplified Arabic" pitchFamily="18" charset="-78"/>
                <a:cs typeface="Simplified Arabic" pitchFamily="18" charset="-78"/>
              </a:rPr>
              <a:t>الأسيتون</a:t>
            </a:r>
            <a:r>
              <a:rPr lang="ar-IQ" sz="2800" dirty="0">
                <a:latin typeface="Simplified Arabic" pitchFamily="18" charset="-78"/>
                <a:cs typeface="Simplified Arabic" pitchFamily="18" charset="-78"/>
              </a:rPr>
              <a:t>، </a:t>
            </a:r>
            <a:r>
              <a:rPr lang="ar-IQ" sz="2800" dirty="0" smtClean="0">
                <a:latin typeface="Simplified Arabic" pitchFamily="18" charset="-78"/>
                <a:cs typeface="Simplified Arabic" pitchFamily="18" charset="-78"/>
              </a:rPr>
              <a:t>حيث نضع </a:t>
            </a:r>
            <a:r>
              <a:rPr lang="ar-IQ" sz="2800" dirty="0">
                <a:latin typeface="Simplified Arabic" pitchFamily="18" charset="-78"/>
                <a:cs typeface="Simplified Arabic" pitchFamily="18" charset="-78"/>
              </a:rPr>
              <a:t>أولاً الغدد النخامية في </a:t>
            </a:r>
            <a:r>
              <a:rPr lang="ar-IQ" sz="2800" dirty="0" smtClean="0">
                <a:latin typeface="Simplified Arabic" pitchFamily="18" charset="-78"/>
                <a:cs typeface="Simplified Arabic" pitchFamily="18" charset="-78"/>
              </a:rPr>
              <a:t>عبوات زجاجية محكمة </a:t>
            </a:r>
            <a:r>
              <a:rPr lang="ar-IQ" sz="2800" dirty="0">
                <a:latin typeface="Simplified Arabic" pitchFamily="18" charset="-78"/>
                <a:cs typeface="Simplified Arabic" pitchFamily="18" charset="-78"/>
              </a:rPr>
              <a:t>الإغلاق تحتوي على الأسيتون لمدة </a:t>
            </a:r>
            <a:r>
              <a:rPr lang="en-US" sz="2800" dirty="0" smtClean="0">
                <a:latin typeface="Simplified Arabic" pitchFamily="18" charset="-78"/>
                <a:cs typeface="Simplified Arabic" pitchFamily="18" charset="-78"/>
              </a:rPr>
              <a:t>24</a:t>
            </a:r>
            <a:r>
              <a:rPr lang="ar-IQ" sz="2800" dirty="0" smtClean="0">
                <a:latin typeface="Simplified Arabic" pitchFamily="18" charset="-78"/>
                <a:cs typeface="Simplified Arabic" pitchFamily="18" charset="-78"/>
              </a:rPr>
              <a:t> </a:t>
            </a:r>
            <a:r>
              <a:rPr lang="ar-IQ" sz="2800" dirty="0">
                <a:latin typeface="Simplified Arabic" pitchFamily="18" charset="-78"/>
                <a:cs typeface="Simplified Arabic" pitchFamily="18" charset="-78"/>
              </a:rPr>
              <a:t>ساعة مع استبدال هذا الأسيتون كل ثماني ساعات بالأسيتون الجديد ثم </a:t>
            </a:r>
            <a:r>
              <a:rPr lang="ar-IQ" sz="2800" dirty="0" smtClean="0">
                <a:latin typeface="Simplified Arabic" pitchFamily="18" charset="-78"/>
                <a:cs typeface="Simplified Arabic" pitchFamily="18" charset="-78"/>
              </a:rPr>
              <a:t>يفرغ  </a:t>
            </a:r>
            <a:r>
              <a:rPr lang="ar-IQ" sz="2800" dirty="0">
                <a:latin typeface="Simplified Arabic" pitchFamily="18" charset="-78"/>
                <a:cs typeface="Simplified Arabic" pitchFamily="18" charset="-78"/>
              </a:rPr>
              <a:t>كل </a:t>
            </a:r>
            <a:r>
              <a:rPr lang="ar-IQ" sz="2800" dirty="0" smtClean="0">
                <a:latin typeface="Simplified Arabic" pitchFamily="18" charset="-78"/>
                <a:cs typeface="Simplified Arabic" pitchFamily="18" charset="-78"/>
              </a:rPr>
              <a:t>الأسيتون، وتجفف العبوة بواسطة </a:t>
            </a:r>
            <a:r>
              <a:rPr lang="ar-IQ" sz="2800" dirty="0">
                <a:latin typeface="Simplified Arabic" pitchFamily="18" charset="-78"/>
                <a:cs typeface="Simplified Arabic" pitchFamily="18" charset="-78"/>
              </a:rPr>
              <a:t>مجفف أو ورق نشاف</a:t>
            </a:r>
            <a:r>
              <a:rPr lang="ar-IQ" sz="2800" dirty="0" smtClean="0">
                <a:latin typeface="Simplified Arabic" pitchFamily="18" charset="-78"/>
                <a:cs typeface="Simplified Arabic" pitchFamily="18" charset="-78"/>
              </a:rPr>
              <a:t>.</a:t>
            </a:r>
            <a:r>
              <a:rPr lang="en-US" sz="2800" dirty="0" smtClean="0">
                <a:latin typeface="Simplified Arabic" pitchFamily="18" charset="-78"/>
                <a:cs typeface="Simplified Arabic" pitchFamily="18" charset="-78"/>
              </a:rPr>
              <a:t> </a:t>
            </a:r>
            <a:r>
              <a:rPr lang="ar-IQ" sz="2800" dirty="0">
                <a:latin typeface="Simplified Arabic" pitchFamily="18" charset="-78"/>
                <a:cs typeface="Simplified Arabic" pitchFamily="18" charset="-78"/>
              </a:rPr>
              <a:t>ثم </a:t>
            </a:r>
            <a:r>
              <a:rPr lang="ar-IQ" sz="2800" dirty="0" smtClean="0">
                <a:latin typeface="Simplified Arabic" pitchFamily="18" charset="-78"/>
                <a:cs typeface="Simplified Arabic" pitchFamily="18" charset="-78"/>
              </a:rPr>
              <a:t>نضع </a:t>
            </a:r>
            <a:r>
              <a:rPr lang="ar-IQ" sz="2800" dirty="0">
                <a:latin typeface="Simplified Arabic" pitchFamily="18" charset="-78"/>
                <a:cs typeface="Simplified Arabic" pitchFamily="18" charset="-78"/>
              </a:rPr>
              <a:t>الغدد النخامية في </a:t>
            </a:r>
            <a:r>
              <a:rPr lang="ar-IQ" sz="2800" dirty="0" smtClean="0">
                <a:latin typeface="Simplified Arabic" pitchFamily="18" charset="-78"/>
                <a:cs typeface="Simplified Arabic" pitchFamily="18" charset="-78"/>
              </a:rPr>
              <a:t>العبوة ونحكم غلقها وتخزن في </a:t>
            </a:r>
            <a:r>
              <a:rPr lang="ar-IQ" sz="2800" dirty="0">
                <a:latin typeface="Simplified Arabic" pitchFamily="18" charset="-78"/>
                <a:cs typeface="Simplified Arabic" pitchFamily="18" charset="-78"/>
              </a:rPr>
              <a:t>درجة حرارة الغرفة أو تبريدها </a:t>
            </a:r>
            <a:r>
              <a:rPr lang="ar-IQ" sz="2800" dirty="0" smtClean="0">
                <a:latin typeface="Simplified Arabic" pitchFamily="18" charset="-78"/>
                <a:cs typeface="Simplified Arabic" pitchFamily="18" charset="-78"/>
              </a:rPr>
              <a:t>لحين الحاجة.</a:t>
            </a:r>
            <a:endParaRPr lang="ar-IQ" sz="2800" dirty="0">
              <a:latin typeface="Simplified Arabic" pitchFamily="18" charset="-78"/>
              <a:cs typeface="Simplified Arabic" pitchFamily="18" charset="-78"/>
            </a:endParaRPr>
          </a:p>
        </p:txBody>
      </p:sp>
    </p:spTree>
    <p:extLst>
      <p:ext uri="{BB962C8B-B14F-4D97-AF65-F5344CB8AC3E}">
        <p14:creationId xmlns:p14="http://schemas.microsoft.com/office/powerpoint/2010/main" val="6384475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659" y="620688"/>
            <a:ext cx="8044141" cy="5400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964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23528" y="476672"/>
            <a:ext cx="8568952" cy="2597827"/>
          </a:xfrm>
          <a:prstGeom prst="rect">
            <a:avLst/>
          </a:prstGeom>
        </p:spPr>
        <p:txBody>
          <a:bodyPr wrap="square">
            <a:spAutoFit/>
          </a:bodyPr>
          <a:lstStyle/>
          <a:p>
            <a:pPr algn="just">
              <a:lnSpc>
                <a:spcPct val="150000"/>
              </a:lnSpc>
            </a:pPr>
            <a:r>
              <a:rPr lang="ar-IQ" sz="2800" dirty="0" smtClean="0"/>
              <a:t>يعتبر حقن مستخلص الغدة النخامية أحد الأساليب المستخدمة لتحفيز تكاثر الأسماك، ويتضمن إزالة الغدة النخامية من السمكة الواهبة وتحضيرها وحقنها في سمكة ناضجة أخرى (أنثى أو ذكر) للمساعدة في النضج النهائي والتبويض.</a:t>
            </a:r>
            <a:endParaRPr lang="ar-IQ" sz="2800" dirty="0"/>
          </a:p>
        </p:txBody>
      </p:sp>
      <p:sp>
        <p:nvSpPr>
          <p:cNvPr id="3" name="مستطيل 2"/>
          <p:cNvSpPr/>
          <p:nvPr/>
        </p:nvSpPr>
        <p:spPr>
          <a:xfrm>
            <a:off x="323528" y="3380799"/>
            <a:ext cx="8568952" cy="2677656"/>
          </a:xfrm>
          <a:prstGeom prst="rect">
            <a:avLst/>
          </a:prstGeom>
        </p:spPr>
        <p:txBody>
          <a:bodyPr wrap="square">
            <a:spAutoFit/>
          </a:bodyPr>
          <a:lstStyle/>
          <a:p>
            <a:pPr algn="just">
              <a:lnSpc>
                <a:spcPct val="150000"/>
              </a:lnSpc>
            </a:pPr>
            <a:r>
              <a:rPr lang="ar-IQ" sz="2800" dirty="0" smtClean="0"/>
              <a:t>والغدة النخامية للأسماك عبارة عن كتلة منفصلة من الأنسجة تتصل بمنطقة تحت المهاد (</a:t>
            </a:r>
            <a:r>
              <a:rPr lang="en-US" sz="2800" dirty="0" smtClean="0"/>
              <a:t>Hypothalamus</a:t>
            </a:r>
            <a:r>
              <a:rPr lang="ar-IQ" sz="2800" dirty="0" smtClean="0"/>
              <a:t>)، والتي هي منطقة من قاعدة الدماغ </a:t>
            </a:r>
            <a:r>
              <a:rPr lang="ar-IQ" sz="2800" dirty="0"/>
              <a:t>.</a:t>
            </a:r>
            <a:r>
              <a:rPr lang="ar-IQ" sz="2800" dirty="0" smtClean="0"/>
              <a:t> وتعتبر الغدة النخامية  الغدة الصماء الرئيسية في الفقريات وتتحكم في غدد صماء مهمة </a:t>
            </a:r>
            <a:r>
              <a:rPr lang="ar-IQ" sz="2800" dirty="0"/>
              <a:t>أخرى </a:t>
            </a:r>
            <a:r>
              <a:rPr lang="ar-IQ" sz="2800" dirty="0" smtClean="0"/>
              <a:t>كالمناسل </a:t>
            </a:r>
            <a:r>
              <a:rPr lang="ar-IQ" sz="2800" dirty="0"/>
              <a:t>والغدة الدرقية والغدة </a:t>
            </a:r>
            <a:r>
              <a:rPr lang="ar-IQ" sz="2800" dirty="0" smtClean="0"/>
              <a:t>الكظرية.... </a:t>
            </a:r>
            <a:endParaRPr lang="ar-IQ" sz="2800" dirty="0"/>
          </a:p>
        </p:txBody>
      </p:sp>
    </p:spTree>
    <p:extLst>
      <p:ext uri="{BB962C8B-B14F-4D97-AF65-F5344CB8AC3E}">
        <p14:creationId xmlns:p14="http://schemas.microsoft.com/office/powerpoint/2010/main" val="1578726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48680"/>
            <a:ext cx="8424936" cy="597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493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836712"/>
            <a:ext cx="3962400" cy="537196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Users\Ah\Desktop\New folder\DSC02708.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12424" t="17575" r="4546" b="-9495"/>
          <a:stretch/>
        </p:blipFill>
        <p:spPr bwMode="auto">
          <a:xfrm>
            <a:off x="228600" y="836713"/>
            <a:ext cx="4572000" cy="53719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46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0070C0"/>
                </a:solidFill>
                <a:effectLst/>
                <a:uLnTx/>
                <a:uFillTx/>
                <a:latin typeface="Calibri"/>
                <a:ea typeface="+mj-ea"/>
                <a:cs typeface="+mj-cs"/>
              </a:rPr>
              <a:t>Store</a:t>
            </a:r>
            <a:r>
              <a:rPr kumimoji="0" lang="ar-IQ" sz="4400" b="0" i="0" u="none" strike="noStrike" kern="1200" cap="none" spc="0" normalizeH="0" baseline="0" noProof="0" dirty="0" smtClean="0">
                <a:ln>
                  <a:noFill/>
                </a:ln>
                <a:solidFill>
                  <a:srgbClr val="0070C0"/>
                </a:solidFill>
                <a:effectLst/>
                <a:uLnTx/>
                <a:uFillTx/>
                <a:latin typeface="Calibri"/>
                <a:ea typeface="+mj-ea"/>
                <a:cs typeface="+mj-cs"/>
              </a:rPr>
              <a:t>الخزن </a:t>
            </a:r>
            <a:endParaRPr kumimoji="0" lang="en-US" sz="4400" b="0" i="0" u="none" strike="noStrike" kern="1200" cap="none" spc="0" normalizeH="0" baseline="0" noProof="0" dirty="0">
              <a:ln>
                <a:noFill/>
              </a:ln>
              <a:solidFill>
                <a:srgbClr val="0070C0"/>
              </a:solidFill>
              <a:effectLst/>
              <a:uLnTx/>
              <a:uFillTx/>
              <a:latin typeface="Calibri"/>
              <a:ea typeface="+mj-ea"/>
              <a:cs typeface="+mj-cs"/>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28800"/>
            <a:ext cx="7931224" cy="44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079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620688"/>
            <a:ext cx="7560840" cy="583264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745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كائن 1"/>
          <p:cNvGraphicFramePr>
            <a:graphicFrameLocks noChangeAspect="1"/>
          </p:cNvGraphicFramePr>
          <p:nvPr>
            <p:extLst>
              <p:ext uri="{D42A27DB-BD31-4B8C-83A1-F6EECF244321}">
                <p14:modId xmlns:p14="http://schemas.microsoft.com/office/powerpoint/2010/main" val="3285418368"/>
              </p:ext>
            </p:extLst>
          </p:nvPr>
        </p:nvGraphicFramePr>
        <p:xfrm>
          <a:off x="2555776" y="2924944"/>
          <a:ext cx="3960440" cy="1206996"/>
        </p:xfrm>
        <a:graphic>
          <a:graphicData uri="http://schemas.openxmlformats.org/presentationml/2006/ole">
            <mc:AlternateContent xmlns:mc="http://schemas.openxmlformats.org/markup-compatibility/2006">
              <mc:Choice xmlns:v="urn:schemas-microsoft-com:vml" Requires="v">
                <p:oleObj spid="_x0000_s1042" name="Packager Shell Object" showAsIcon="1" r:id="rId3" imgW="2375280" imgH="685800" progId="Package">
                  <p:embed/>
                </p:oleObj>
              </mc:Choice>
              <mc:Fallback>
                <p:oleObj name="Packager Shell Object" showAsIcon="1" r:id="rId3" imgW="2375280" imgH="685800" progId="Package">
                  <p:embed/>
                  <p:pic>
                    <p:nvPicPr>
                      <p:cNvPr id="0" name=""/>
                      <p:cNvPicPr/>
                      <p:nvPr/>
                    </p:nvPicPr>
                    <p:blipFill>
                      <a:blip r:embed="rId4"/>
                      <a:stretch>
                        <a:fillRect/>
                      </a:stretch>
                    </p:blipFill>
                    <p:spPr>
                      <a:xfrm>
                        <a:off x="2555776" y="2924944"/>
                        <a:ext cx="3960440" cy="1206996"/>
                      </a:xfrm>
                      <a:prstGeom prst="rect">
                        <a:avLst/>
                      </a:prstGeom>
                    </p:spPr>
                  </p:pic>
                </p:oleObj>
              </mc:Fallback>
            </mc:AlternateContent>
          </a:graphicData>
        </a:graphic>
      </p:graphicFrame>
    </p:spTree>
    <p:extLst>
      <p:ext uri="{BB962C8B-B14F-4D97-AF65-F5344CB8AC3E}">
        <p14:creationId xmlns:p14="http://schemas.microsoft.com/office/powerpoint/2010/main" val="169385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3" y="544513"/>
            <a:ext cx="8523287" cy="576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5468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404664"/>
            <a:ext cx="8568952" cy="3108543"/>
          </a:xfrm>
          <a:prstGeom prst="rect">
            <a:avLst/>
          </a:prstGeom>
        </p:spPr>
        <p:txBody>
          <a:bodyPr wrap="square">
            <a:spAutoFit/>
          </a:bodyPr>
          <a:lstStyle/>
          <a:p>
            <a:pPr algn="just"/>
            <a:r>
              <a:rPr lang="ar-IQ" sz="2800" dirty="0">
                <a:latin typeface="Simplified Arabic" pitchFamily="18" charset="-78"/>
                <a:cs typeface="Simplified Arabic" pitchFamily="18" charset="-78"/>
              </a:rPr>
              <a:t>وتتكون الغدة النخامية من جزأين: يسمى الأول بالنخامية الغدية </a:t>
            </a:r>
            <a:r>
              <a:rPr lang="en-US" sz="2800" dirty="0" err="1">
                <a:latin typeface="Simplified Arabic" pitchFamily="18" charset="-78"/>
                <a:cs typeface="Simplified Arabic" pitchFamily="18" charset="-78"/>
              </a:rPr>
              <a:t>Adenohypophysis</a:t>
            </a:r>
            <a:r>
              <a:rPr lang="en-US" sz="2800" dirty="0">
                <a:latin typeface="Simplified Arabic" pitchFamily="18" charset="-78"/>
                <a:cs typeface="Simplified Arabic" pitchFamily="18" charset="-78"/>
              </a:rPr>
              <a:t> </a:t>
            </a:r>
            <a:r>
              <a:rPr lang="ar-IQ" sz="2800" dirty="0">
                <a:latin typeface="Simplified Arabic" pitchFamily="18" charset="-78"/>
                <a:cs typeface="Simplified Arabic" pitchFamily="18" charset="-78"/>
              </a:rPr>
              <a:t> </a:t>
            </a:r>
            <a:r>
              <a:rPr lang="en-GB" sz="2800" dirty="0">
                <a:latin typeface="Simplified Arabic" pitchFamily="18" charset="-78"/>
                <a:cs typeface="Simplified Arabic" pitchFamily="18" charset="-78"/>
              </a:rPr>
              <a:t> </a:t>
            </a:r>
            <a:r>
              <a:rPr lang="ar-IQ" sz="2800" dirty="0">
                <a:latin typeface="Simplified Arabic" pitchFamily="18" charset="-78"/>
                <a:cs typeface="Simplified Arabic" pitchFamily="18" charset="-78"/>
              </a:rPr>
              <a:t>وينتج مجموعة متنوعة من الهرمونات </a:t>
            </a:r>
            <a:r>
              <a:rPr lang="ar-IQ" sz="2800" dirty="0" smtClean="0">
                <a:latin typeface="Simplified Arabic" pitchFamily="18" charset="-78"/>
                <a:cs typeface="Simplified Arabic" pitchFamily="18" charset="-78"/>
              </a:rPr>
              <a:t>مثل:</a:t>
            </a:r>
          </a:p>
          <a:p>
            <a:pPr algn="just" rtl="0"/>
            <a:r>
              <a:rPr lang="ar-IQ" sz="2800" dirty="0" smtClean="0">
                <a:latin typeface="Simplified Arabic" pitchFamily="18" charset="-78"/>
                <a:cs typeface="Simplified Arabic" pitchFamily="18" charset="-78"/>
              </a:rPr>
              <a:t> </a:t>
            </a:r>
            <a:r>
              <a:rPr lang="en-US" sz="2800" dirty="0">
                <a:latin typeface="Simplified Arabic" pitchFamily="18" charset="-78"/>
                <a:ea typeface="Times New Roman"/>
                <a:cs typeface="Simplified Arabic" pitchFamily="18" charset="-78"/>
              </a:rPr>
              <a:t>prolactin (PRL</a:t>
            </a:r>
            <a:r>
              <a:rPr lang="en-US" sz="2800" dirty="0" smtClean="0">
                <a:latin typeface="Simplified Arabic" pitchFamily="18" charset="-78"/>
                <a:ea typeface="Times New Roman"/>
                <a:cs typeface="Simplified Arabic" pitchFamily="18" charset="-78"/>
              </a:rPr>
              <a:t>); adrenocorticotropic </a:t>
            </a:r>
            <a:r>
              <a:rPr lang="en-US" sz="2800" dirty="0">
                <a:latin typeface="Simplified Arabic" pitchFamily="18" charset="-78"/>
                <a:ea typeface="Times New Roman"/>
                <a:cs typeface="Simplified Arabic" pitchFamily="18" charset="-78"/>
              </a:rPr>
              <a:t>hormone (ACTH</a:t>
            </a:r>
            <a:r>
              <a:rPr lang="en-US" sz="2800" dirty="0" smtClean="0">
                <a:latin typeface="Simplified Arabic" pitchFamily="18" charset="-78"/>
                <a:ea typeface="Times New Roman"/>
                <a:cs typeface="Simplified Arabic" pitchFamily="18" charset="-78"/>
              </a:rPr>
              <a:t>); Growth hormone (</a:t>
            </a:r>
            <a:r>
              <a:rPr lang="en-US" sz="2800" dirty="0">
                <a:latin typeface="Simplified Arabic" pitchFamily="18" charset="-78"/>
                <a:ea typeface="Times New Roman"/>
                <a:cs typeface="Simplified Arabic" pitchFamily="18" charset="-78"/>
              </a:rPr>
              <a:t>GH</a:t>
            </a:r>
            <a:r>
              <a:rPr lang="en-US" sz="2800" dirty="0" smtClean="0">
                <a:latin typeface="Simplified Arabic" pitchFamily="18" charset="-78"/>
                <a:ea typeface="Times New Roman"/>
                <a:cs typeface="Simplified Arabic" pitchFamily="18" charset="-78"/>
              </a:rPr>
              <a:t>); thyroid-stimulating </a:t>
            </a:r>
            <a:r>
              <a:rPr lang="en-US" sz="2800" dirty="0">
                <a:latin typeface="Simplified Arabic" pitchFamily="18" charset="-78"/>
                <a:ea typeface="Times New Roman"/>
                <a:cs typeface="Simplified Arabic" pitchFamily="18" charset="-78"/>
              </a:rPr>
              <a:t>hormone (TSH</a:t>
            </a:r>
            <a:r>
              <a:rPr lang="en-US" sz="2800" dirty="0" smtClean="0">
                <a:latin typeface="Simplified Arabic" pitchFamily="18" charset="-78"/>
                <a:ea typeface="Times New Roman"/>
                <a:cs typeface="Simplified Arabic" pitchFamily="18" charset="-78"/>
              </a:rPr>
              <a:t>); follicle-stimulating </a:t>
            </a:r>
            <a:r>
              <a:rPr lang="en-US" sz="2800" dirty="0">
                <a:latin typeface="Simplified Arabic" pitchFamily="18" charset="-78"/>
                <a:ea typeface="Times New Roman"/>
                <a:cs typeface="Simplified Arabic" pitchFamily="18" charset="-78"/>
              </a:rPr>
              <a:t>hormone (</a:t>
            </a:r>
            <a:r>
              <a:rPr lang="en-US" sz="2800" dirty="0" smtClean="0">
                <a:latin typeface="Simplified Arabic" pitchFamily="18" charset="-78"/>
                <a:ea typeface="Times New Roman"/>
                <a:cs typeface="Simplified Arabic" pitchFamily="18" charset="-78"/>
              </a:rPr>
              <a:t>FSH); Luteinizing hormone</a:t>
            </a:r>
            <a:r>
              <a:rPr lang="en-US" sz="2800" dirty="0">
                <a:latin typeface="Simplified Arabic" pitchFamily="18" charset="-78"/>
                <a:ea typeface="Times New Roman"/>
                <a:cs typeface="Simplified Arabic" pitchFamily="18" charset="-78"/>
              </a:rPr>
              <a:t> (LH</a:t>
            </a:r>
            <a:r>
              <a:rPr lang="en-US" sz="2800" dirty="0" smtClean="0">
                <a:latin typeface="Simplified Arabic" pitchFamily="18" charset="-78"/>
                <a:ea typeface="Times New Roman"/>
                <a:cs typeface="Simplified Arabic" pitchFamily="18" charset="-78"/>
              </a:rPr>
              <a:t>);</a:t>
            </a:r>
            <a:r>
              <a:rPr lang="ar-IQ" sz="2800" dirty="0" smtClean="0">
                <a:latin typeface="Simplified Arabic" pitchFamily="18" charset="-78"/>
                <a:ea typeface="Times New Roman"/>
                <a:cs typeface="Simplified Arabic" pitchFamily="18" charset="-78"/>
              </a:rPr>
              <a:t> </a:t>
            </a:r>
            <a:r>
              <a:rPr lang="en-US" sz="2800" dirty="0" err="1">
                <a:latin typeface="Simplified Arabic" pitchFamily="18" charset="-78"/>
                <a:ea typeface="Times New Roman"/>
                <a:cs typeface="Simplified Arabic" pitchFamily="18" charset="-78"/>
              </a:rPr>
              <a:t>melanophore</a:t>
            </a:r>
            <a:r>
              <a:rPr lang="en-US" sz="2800" dirty="0">
                <a:latin typeface="Simplified Arabic" pitchFamily="18" charset="-78"/>
                <a:ea typeface="Times New Roman"/>
                <a:cs typeface="Simplified Arabic" pitchFamily="18" charset="-78"/>
              </a:rPr>
              <a:t>-stimulating hormone (MSH</a:t>
            </a:r>
            <a:r>
              <a:rPr lang="en-US" sz="2800" dirty="0" smtClean="0">
                <a:latin typeface="Simplified Arabic" pitchFamily="18" charset="-78"/>
                <a:ea typeface="Times New Roman"/>
                <a:cs typeface="Simplified Arabic" pitchFamily="18" charset="-78"/>
              </a:rPr>
              <a:t>);</a:t>
            </a:r>
            <a:r>
              <a:rPr lang="ar-IQ" sz="2800" dirty="0" smtClean="0">
                <a:latin typeface="Simplified Arabic" pitchFamily="18" charset="-78"/>
                <a:ea typeface="Times New Roman"/>
                <a:cs typeface="Simplified Arabic" pitchFamily="18" charset="-78"/>
              </a:rPr>
              <a:t> </a:t>
            </a:r>
            <a:r>
              <a:rPr lang="en-US" sz="2800" dirty="0" err="1">
                <a:latin typeface="Simplified Arabic" pitchFamily="18" charset="-78"/>
                <a:ea typeface="Times New Roman"/>
                <a:cs typeface="Simplified Arabic" pitchFamily="18" charset="-78"/>
              </a:rPr>
              <a:t>somatolactin</a:t>
            </a:r>
            <a:r>
              <a:rPr lang="en-US" sz="2800" dirty="0">
                <a:latin typeface="Simplified Arabic" pitchFamily="18" charset="-78"/>
                <a:ea typeface="Times New Roman"/>
                <a:cs typeface="Simplified Arabic" pitchFamily="18" charset="-78"/>
              </a:rPr>
              <a:t> (SL)</a:t>
            </a:r>
            <a:endParaRPr lang="en-US" sz="2800" dirty="0">
              <a:latin typeface="Simplified Arabic" pitchFamily="18" charset="-78"/>
              <a:cs typeface="Simplified Arabic" pitchFamily="18" charset="-78"/>
            </a:endParaRPr>
          </a:p>
        </p:txBody>
      </p:sp>
      <p:sp>
        <p:nvSpPr>
          <p:cNvPr id="3" name="Rectangle 2"/>
          <p:cNvSpPr/>
          <p:nvPr/>
        </p:nvSpPr>
        <p:spPr>
          <a:xfrm>
            <a:off x="251520" y="3429000"/>
            <a:ext cx="8496944" cy="3323987"/>
          </a:xfrm>
          <a:prstGeom prst="rect">
            <a:avLst/>
          </a:prstGeom>
        </p:spPr>
        <p:txBody>
          <a:bodyPr wrap="square">
            <a:spAutoFit/>
          </a:bodyPr>
          <a:lstStyle/>
          <a:p>
            <a:pPr lvl="0" algn="just">
              <a:lnSpc>
                <a:spcPct val="150000"/>
              </a:lnSpc>
            </a:pPr>
            <a:r>
              <a:rPr lang="ar-IQ" sz="2800" dirty="0">
                <a:solidFill>
                  <a:prstClr val="black"/>
                </a:solidFill>
              </a:rPr>
              <a:t>الجزء الآخر من الغدة النخامية يدعى بالنخامية العصبية </a:t>
            </a:r>
            <a:r>
              <a:rPr lang="en-US" sz="2800" dirty="0" err="1">
                <a:solidFill>
                  <a:prstClr val="black"/>
                </a:solidFill>
              </a:rPr>
              <a:t>Neurohypophysis</a:t>
            </a:r>
            <a:r>
              <a:rPr lang="ar-IQ" sz="2800" dirty="0">
                <a:solidFill>
                  <a:prstClr val="black"/>
                </a:solidFill>
              </a:rPr>
              <a:t> وهي لا تنتج الهرمونات بنفسها: وانما تخزن الهرمونات المنتجة في منطقة ما تحت المهاد. وتتكون من محاور عصبية (ألياف عصبية)، وهي نوع متخصص من الخلايا يسمى خلايا الإفرازية  العصبية التي توجد أجسامها في منطقة ما تحت المهاد.</a:t>
            </a:r>
          </a:p>
        </p:txBody>
      </p:sp>
    </p:spTree>
    <p:extLst>
      <p:ext uri="{BB962C8B-B14F-4D97-AF65-F5344CB8AC3E}">
        <p14:creationId xmlns:p14="http://schemas.microsoft.com/office/powerpoint/2010/main" val="4028636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التنظيم الهرموني للتكاثر"/>
          <p:cNvPicPr/>
          <p:nvPr/>
        </p:nvPicPr>
        <p:blipFill>
          <a:blip r:embed="rId2">
            <a:extLst>
              <a:ext uri="{28A0092B-C50C-407E-A947-70E740481C1C}">
                <a14:useLocalDpi xmlns:a14="http://schemas.microsoft.com/office/drawing/2010/main" val="0"/>
              </a:ext>
            </a:extLst>
          </a:blip>
          <a:srcRect/>
          <a:stretch>
            <a:fillRect/>
          </a:stretch>
        </p:blipFill>
        <p:spPr bwMode="auto">
          <a:xfrm>
            <a:off x="683568" y="548680"/>
            <a:ext cx="7632848" cy="5976664"/>
          </a:xfrm>
          <a:prstGeom prst="rect">
            <a:avLst/>
          </a:prstGeom>
          <a:noFill/>
          <a:ln>
            <a:noFill/>
          </a:ln>
        </p:spPr>
      </p:pic>
    </p:spTree>
    <p:extLst>
      <p:ext uri="{BB962C8B-B14F-4D97-AF65-F5344CB8AC3E}">
        <p14:creationId xmlns:p14="http://schemas.microsoft.com/office/powerpoint/2010/main" val="2825761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95536" y="620688"/>
            <a:ext cx="8424936" cy="5262979"/>
          </a:xfrm>
          <a:prstGeom prst="rect">
            <a:avLst/>
          </a:prstGeom>
        </p:spPr>
        <p:txBody>
          <a:bodyPr wrap="square">
            <a:spAutoFit/>
          </a:bodyPr>
          <a:lstStyle/>
          <a:p>
            <a:pPr algn="just">
              <a:lnSpc>
                <a:spcPct val="150000"/>
              </a:lnSpc>
            </a:pPr>
            <a:r>
              <a:rPr lang="ar-IQ" sz="2800" dirty="0"/>
              <a:t>يدخل الدم </a:t>
            </a:r>
            <a:r>
              <a:rPr lang="ar-IQ" sz="2800" dirty="0" smtClean="0"/>
              <a:t>الى </a:t>
            </a:r>
            <a:r>
              <a:rPr lang="ar-IQ" sz="2800" dirty="0"/>
              <a:t>الغدة </a:t>
            </a:r>
            <a:r>
              <a:rPr lang="ar-IQ" sz="2800" dirty="0" smtClean="0"/>
              <a:t>النخامية من </a:t>
            </a:r>
            <a:r>
              <a:rPr lang="ar-IQ" sz="2800" dirty="0"/>
              <a:t>الشريان النخاعي ويخرج </a:t>
            </a:r>
            <a:r>
              <a:rPr lang="ar-IQ" sz="2800" dirty="0" smtClean="0"/>
              <a:t>الى </a:t>
            </a:r>
            <a:r>
              <a:rPr lang="ar-IQ" sz="2800" dirty="0"/>
              <a:t>الدورة الدموية </a:t>
            </a:r>
            <a:r>
              <a:rPr lang="ar-IQ" sz="2800" dirty="0" smtClean="0"/>
              <a:t>عن </a:t>
            </a:r>
            <a:r>
              <a:rPr lang="ar-IQ" sz="2800" dirty="0"/>
              <a:t>طريق الوريد النخاعي. </a:t>
            </a:r>
            <a:r>
              <a:rPr lang="ar-IQ" sz="2800" dirty="0" smtClean="0"/>
              <a:t>ويُنتج هرمون </a:t>
            </a:r>
            <a:r>
              <a:rPr lang="en-GB" sz="2800" dirty="0">
                <a:solidFill>
                  <a:prstClr val="black"/>
                </a:solidFill>
              </a:rPr>
              <a:t>Gonadotropin (GTH</a:t>
            </a:r>
            <a:r>
              <a:rPr lang="en-GB" sz="2800" dirty="0" smtClean="0">
                <a:solidFill>
                  <a:prstClr val="black"/>
                </a:solidFill>
              </a:rPr>
              <a:t>)</a:t>
            </a:r>
            <a:r>
              <a:rPr lang="ar-IQ" sz="2800" dirty="0" smtClean="0">
                <a:solidFill>
                  <a:prstClr val="black"/>
                </a:solidFill>
              </a:rPr>
              <a:t> </a:t>
            </a:r>
            <a:r>
              <a:rPr lang="en-GB" sz="2800" dirty="0" smtClean="0">
                <a:solidFill>
                  <a:prstClr val="black"/>
                </a:solidFill>
              </a:rPr>
              <a:t> </a:t>
            </a:r>
            <a:r>
              <a:rPr lang="ar-IQ" sz="2800" dirty="0" smtClean="0"/>
              <a:t>من خلال التحفيز </a:t>
            </a:r>
            <a:r>
              <a:rPr lang="ar-IQ" sz="2800" dirty="0"/>
              <a:t>بواسطة </a:t>
            </a:r>
            <a:r>
              <a:rPr lang="ar-IQ" sz="2800" dirty="0" smtClean="0"/>
              <a:t>هرمون </a:t>
            </a:r>
            <a:r>
              <a:rPr lang="en-US" sz="2800" dirty="0" smtClean="0">
                <a:ea typeface="Calibri"/>
              </a:rPr>
              <a:t>gonadotropin </a:t>
            </a:r>
            <a:r>
              <a:rPr lang="en-US" sz="2800" dirty="0">
                <a:ea typeface="Calibri"/>
              </a:rPr>
              <a:t>releasing </a:t>
            </a:r>
            <a:r>
              <a:rPr lang="ar-IQ" sz="2800" dirty="0" smtClean="0">
                <a:solidFill>
                  <a:prstClr val="black"/>
                </a:solidFill>
              </a:rPr>
              <a:t>(</a:t>
            </a:r>
            <a:r>
              <a:rPr lang="en-GB" sz="2800" dirty="0">
                <a:solidFill>
                  <a:prstClr val="black"/>
                </a:solidFill>
              </a:rPr>
              <a:t>GNRH</a:t>
            </a:r>
            <a:r>
              <a:rPr lang="ar-IQ" sz="2800" dirty="0" smtClean="0">
                <a:solidFill>
                  <a:prstClr val="black"/>
                </a:solidFill>
              </a:rPr>
              <a:t>)</a:t>
            </a:r>
            <a:r>
              <a:rPr lang="en-US" sz="2800" dirty="0" smtClean="0">
                <a:solidFill>
                  <a:prstClr val="black"/>
                </a:solidFill>
              </a:rPr>
              <a:t>hormone</a:t>
            </a:r>
            <a:r>
              <a:rPr lang="en-US" sz="2800" dirty="0" smtClean="0">
                <a:ea typeface="Calibri"/>
              </a:rPr>
              <a:t> </a:t>
            </a:r>
            <a:r>
              <a:rPr lang="ar-IQ" sz="2800" dirty="0" smtClean="0">
                <a:ea typeface="Calibri"/>
              </a:rPr>
              <a:t> </a:t>
            </a:r>
            <a:r>
              <a:rPr lang="ar-IQ" sz="2800" dirty="0" smtClean="0"/>
              <a:t>من </a:t>
            </a:r>
            <a:r>
              <a:rPr lang="ar-IQ" sz="2800" dirty="0"/>
              <a:t>نهايات الخلايا العصبية </a:t>
            </a:r>
            <a:r>
              <a:rPr lang="ar-IQ" sz="2800" dirty="0" smtClean="0"/>
              <a:t>لمنطقة تحت المهاد ويرتبط </a:t>
            </a:r>
            <a:r>
              <a:rPr lang="ar-IQ" sz="2800" dirty="0"/>
              <a:t>ارتباطًا وثيقًا </a:t>
            </a:r>
            <a:r>
              <a:rPr lang="ar-IQ" sz="2800" dirty="0" smtClean="0"/>
              <a:t>بالغدة النخامية، </a:t>
            </a:r>
            <a:r>
              <a:rPr lang="ar-IQ" sz="2800" dirty="0"/>
              <a:t>وهو ببساطة جسر بين ما تحت المهاد والغدة النخامية. تستجيب الخلايا العصبية </a:t>
            </a:r>
            <a:r>
              <a:rPr lang="ar-IQ" sz="2800" dirty="0" smtClean="0"/>
              <a:t>لمنطقة تحت </a:t>
            </a:r>
            <a:r>
              <a:rPr lang="ar-IQ" sz="2800" dirty="0"/>
              <a:t>المهاد لإشارة كهربائية من الدماغ </a:t>
            </a:r>
            <a:r>
              <a:rPr lang="ar-IQ" sz="2800" dirty="0" smtClean="0"/>
              <a:t>وتقوم بإفراز </a:t>
            </a:r>
            <a:r>
              <a:rPr lang="ar-IQ" sz="2800" dirty="0"/>
              <a:t>هرمون في نهاية المحور </a:t>
            </a:r>
            <a:r>
              <a:rPr lang="ar-IQ" sz="2800" dirty="0" smtClean="0"/>
              <a:t>العصبي </a:t>
            </a:r>
            <a:r>
              <a:rPr lang="ar-IQ" sz="2800" dirty="0"/>
              <a:t>وبالتالي </a:t>
            </a:r>
            <a:r>
              <a:rPr lang="ar-IQ" sz="2800" dirty="0" smtClean="0"/>
              <a:t>تحول </a:t>
            </a:r>
            <a:r>
              <a:rPr lang="ar-IQ" sz="2800" dirty="0"/>
              <a:t>الإشارة الكهربائية إشارة كيميائية</a:t>
            </a:r>
          </a:p>
        </p:txBody>
      </p:sp>
    </p:spTree>
    <p:extLst>
      <p:ext uri="{BB962C8B-B14F-4D97-AF65-F5344CB8AC3E}">
        <p14:creationId xmlns:p14="http://schemas.microsoft.com/office/powerpoint/2010/main" val="1471664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51520" y="332656"/>
            <a:ext cx="8676456" cy="1951496"/>
          </a:xfrm>
          <a:prstGeom prst="rect">
            <a:avLst/>
          </a:prstGeom>
        </p:spPr>
        <p:txBody>
          <a:bodyPr wrap="square">
            <a:spAutoFit/>
          </a:bodyPr>
          <a:lstStyle/>
          <a:p>
            <a:pPr algn="just">
              <a:lnSpc>
                <a:spcPct val="150000"/>
              </a:lnSpc>
            </a:pPr>
            <a:r>
              <a:rPr lang="ar-IQ" sz="2800" dirty="0"/>
              <a:t>يعتبر ترتيب هذه الخلايا العصبية فريدًا بالنسبة للأسماك </a:t>
            </a:r>
            <a:r>
              <a:rPr lang="ar-IQ" sz="2800" dirty="0" smtClean="0"/>
              <a:t>العظمية، </a:t>
            </a:r>
            <a:r>
              <a:rPr lang="ar-IQ" sz="2800" dirty="0"/>
              <a:t>لأن محاورها تنتهي مباشرة على </a:t>
            </a:r>
            <a:r>
              <a:rPr lang="ar-IQ" sz="2800" dirty="0" smtClean="0"/>
              <a:t>الخلايا الغدية في </a:t>
            </a:r>
            <a:r>
              <a:rPr lang="ar-IQ" sz="2800" dirty="0"/>
              <a:t>الغدة النخامية ، ولا تفرز هرموناتها في </a:t>
            </a:r>
            <a:r>
              <a:rPr lang="ar-IQ" sz="2800" dirty="0" smtClean="0"/>
              <a:t>الفسح الدموية كما </a:t>
            </a:r>
            <a:r>
              <a:rPr lang="ar-IQ" sz="2800" dirty="0"/>
              <a:t>هو الحال في الحبليات الأخرى.</a:t>
            </a:r>
          </a:p>
        </p:txBody>
      </p:sp>
      <p:pic>
        <p:nvPicPr>
          <p:cNvPr id="3" name="Content Placeholder 3"/>
          <p:cNvPicPr>
            <a:picLocks/>
          </p:cNvPicPr>
          <p:nvPr/>
        </p:nvPicPr>
        <p:blipFill>
          <a:blip r:embed="rId2"/>
          <a:stretch>
            <a:fillRect/>
          </a:stretch>
        </p:blipFill>
        <p:spPr>
          <a:xfrm>
            <a:off x="1110952" y="2636912"/>
            <a:ext cx="6629400" cy="4104456"/>
          </a:xfrm>
          <a:prstGeom prst="rect">
            <a:avLst/>
          </a:prstGeom>
        </p:spPr>
      </p:pic>
    </p:spTree>
    <p:extLst>
      <p:ext uri="{BB962C8B-B14F-4D97-AF65-F5344CB8AC3E}">
        <p14:creationId xmlns:p14="http://schemas.microsoft.com/office/powerpoint/2010/main" val="228448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0070C0"/>
                </a:solidFill>
                <a:effectLst/>
                <a:uLnTx/>
                <a:uFillTx/>
                <a:latin typeface="Arial" pitchFamily="34" charset="0"/>
                <a:cs typeface="Arial" pitchFamily="34" charset="0"/>
              </a:rPr>
              <a:t>Location of pituitary gland</a:t>
            </a:r>
            <a:endParaRPr kumimoji="0" lang="en-US" sz="2800" b="0" i="0" u="none" strike="noStrike" kern="1200" cap="none" spc="0" normalizeH="0" baseline="0" noProof="0" dirty="0">
              <a:ln>
                <a:noFill/>
              </a:ln>
              <a:solidFill>
                <a:sysClr val="windowText" lastClr="000000"/>
              </a:solidFill>
              <a:effectLst/>
              <a:uLnTx/>
              <a:uFillTx/>
              <a:latin typeface="Arial" pitchFamily="34" charset="0"/>
              <a:cs typeface="Arial" pitchFamily="34" charset="0"/>
            </a:endParaRPr>
          </a:p>
        </p:txBody>
      </p:sp>
      <p:pic>
        <p:nvPicPr>
          <p:cNvPr id="3"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l="23317" t="23295" r="14008" b="11932"/>
          <a:stretch/>
        </p:blipFill>
        <p:spPr bwMode="auto">
          <a:xfrm>
            <a:off x="4724400" y="1676400"/>
            <a:ext cx="4191000" cy="3810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044"/>
          <a:stretch/>
        </p:blipFill>
        <p:spPr bwMode="auto">
          <a:xfrm>
            <a:off x="304800" y="1676400"/>
            <a:ext cx="4191000" cy="3810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146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kumimoji="0" lang="ar-IQ" sz="2800" b="0" i="0" u="none" strike="noStrike" kern="1200" cap="none" spc="0" normalizeH="0" baseline="0" noProof="0" dirty="0" smtClean="0">
                <a:ln>
                  <a:noFill/>
                </a:ln>
                <a:solidFill>
                  <a:srgbClr val="00B050"/>
                </a:solidFill>
                <a:effectLst/>
                <a:uLnTx/>
                <a:uFillTx/>
                <a:latin typeface="Calibri"/>
                <a:ea typeface="+mj-ea"/>
                <a:cs typeface="+mn-cs"/>
              </a:rPr>
              <a:t>استخراج </a:t>
            </a:r>
            <a:r>
              <a:rPr kumimoji="0" lang="ar-IQ" sz="2800" b="0" i="0" u="none" strike="noStrike" kern="1200" cap="none" spc="0" normalizeH="0" noProof="0" dirty="0" smtClean="0">
                <a:ln>
                  <a:noFill/>
                </a:ln>
                <a:solidFill>
                  <a:srgbClr val="00B050"/>
                </a:solidFill>
                <a:effectLst/>
                <a:uLnTx/>
                <a:uFillTx/>
                <a:latin typeface="Calibri"/>
                <a:ea typeface="+mj-ea"/>
                <a:cs typeface="+mn-cs"/>
              </a:rPr>
              <a:t>الغدة النخامية من الأسماك الواهبة</a:t>
            </a:r>
            <a:endParaRPr kumimoji="0" lang="en-US" sz="2800" b="0" i="0" u="none" strike="noStrike" kern="1200" cap="none" spc="0" normalizeH="0" baseline="0" noProof="0" dirty="0">
              <a:ln>
                <a:noFill/>
              </a:ln>
              <a:solidFill>
                <a:srgbClr val="00B050"/>
              </a:solidFill>
              <a:effectLst/>
              <a:uLnTx/>
              <a:uFillTx/>
              <a:latin typeface="Calibri"/>
              <a:ea typeface="+mj-ea"/>
              <a:cs typeface="+mn-cs"/>
            </a:endParaRPr>
          </a:p>
        </p:txBody>
      </p:sp>
      <p:sp>
        <p:nvSpPr>
          <p:cNvPr id="3" name="مستطيل 2"/>
          <p:cNvSpPr/>
          <p:nvPr/>
        </p:nvSpPr>
        <p:spPr>
          <a:xfrm>
            <a:off x="457200" y="1844824"/>
            <a:ext cx="8291264" cy="4616648"/>
          </a:xfrm>
          <a:prstGeom prst="rect">
            <a:avLst/>
          </a:prstGeom>
        </p:spPr>
        <p:txBody>
          <a:bodyPr wrap="square">
            <a:spAutoFit/>
          </a:bodyPr>
          <a:lstStyle/>
          <a:p>
            <a:pPr>
              <a:lnSpc>
                <a:spcPct val="150000"/>
              </a:lnSpc>
            </a:pPr>
            <a:r>
              <a:rPr lang="ar-IQ" sz="2800" dirty="0" smtClean="0"/>
              <a:t>نختار </a:t>
            </a:r>
            <a:r>
              <a:rPr lang="ar-IQ" sz="2800" dirty="0"/>
              <a:t>الأسماك بالخصائص </a:t>
            </a:r>
            <a:r>
              <a:rPr lang="ar-IQ" sz="2800" dirty="0" smtClean="0"/>
              <a:t>التالية: </a:t>
            </a:r>
          </a:p>
          <a:p>
            <a:pPr marL="457200" indent="-457200">
              <a:lnSpc>
                <a:spcPct val="150000"/>
              </a:lnSpc>
              <a:buFont typeface="Arial" pitchFamily="34" charset="0"/>
              <a:buChar char="•"/>
            </a:pPr>
            <a:r>
              <a:rPr lang="ar-IQ" sz="2800" dirty="0" smtClean="0"/>
              <a:t>ناضجة جنسيا.</a:t>
            </a:r>
          </a:p>
          <a:p>
            <a:pPr marL="457200" indent="-457200">
              <a:lnSpc>
                <a:spcPct val="150000"/>
              </a:lnSpc>
              <a:buFont typeface="Arial" pitchFamily="34" charset="0"/>
              <a:buChar char="•"/>
            </a:pPr>
            <a:r>
              <a:rPr lang="ar-IQ" sz="2800" dirty="0" smtClean="0"/>
              <a:t>يفضل </a:t>
            </a:r>
            <a:r>
              <a:rPr lang="ar-IQ" sz="2800" dirty="0"/>
              <a:t>أن يكون حيا أو مقتولا حديثا</a:t>
            </a:r>
            <a:r>
              <a:rPr lang="ar-IQ" sz="2800" dirty="0" smtClean="0"/>
              <a:t>.</a:t>
            </a:r>
          </a:p>
          <a:p>
            <a:pPr marL="457200" indent="-457200">
              <a:lnSpc>
                <a:spcPct val="150000"/>
              </a:lnSpc>
              <a:buFont typeface="Arial" pitchFamily="34" charset="0"/>
              <a:buChar char="•"/>
            </a:pPr>
            <a:r>
              <a:rPr lang="ar-IQ" sz="2800" dirty="0" smtClean="0"/>
              <a:t>الحجم </a:t>
            </a:r>
            <a:r>
              <a:rPr lang="ar-IQ" sz="2800" dirty="0"/>
              <a:t>المناسب</a:t>
            </a:r>
            <a:r>
              <a:rPr lang="ar-IQ" sz="2800" dirty="0" smtClean="0"/>
              <a:t>.</a:t>
            </a:r>
          </a:p>
          <a:p>
            <a:pPr marL="457200" indent="-457200">
              <a:lnSpc>
                <a:spcPct val="150000"/>
              </a:lnSpc>
              <a:buFont typeface="Arial" pitchFamily="34" charset="0"/>
              <a:buChar char="•"/>
            </a:pPr>
            <a:r>
              <a:rPr lang="ar-IQ" sz="2800" dirty="0" smtClean="0"/>
              <a:t>تنتمي </a:t>
            </a:r>
            <a:r>
              <a:rPr lang="ar-IQ" sz="2800" dirty="0"/>
              <a:t>معظم الغدد النخامية التي يتم جمعها </a:t>
            </a:r>
            <a:r>
              <a:rPr lang="ar-IQ" sz="2800" dirty="0" smtClean="0"/>
              <a:t>تجارياً الى </a:t>
            </a:r>
            <a:r>
              <a:rPr lang="ar-IQ" sz="2800" dirty="0"/>
              <a:t>الأسماك الكبيرة مثل الكارب الشائع </a:t>
            </a:r>
            <a:r>
              <a:rPr lang="ar-IQ" sz="2800" dirty="0" smtClean="0"/>
              <a:t>والسلمون والجري (القط).</a:t>
            </a:r>
          </a:p>
          <a:p>
            <a:pPr marL="457200" indent="-457200">
              <a:lnSpc>
                <a:spcPct val="150000"/>
              </a:lnSpc>
              <a:buFont typeface="Arial" pitchFamily="34" charset="0"/>
              <a:buChar char="•"/>
            </a:pPr>
            <a:r>
              <a:rPr lang="ar-IQ" sz="2800" dirty="0" smtClean="0"/>
              <a:t>يمكن استخدام غدتها لتحفيز تكاثر </a:t>
            </a:r>
            <a:r>
              <a:rPr lang="ar-IQ" sz="2800" dirty="0"/>
              <a:t>الأنواع الأخرى.</a:t>
            </a:r>
          </a:p>
        </p:txBody>
      </p:sp>
    </p:spTree>
    <p:extLst>
      <p:ext uri="{BB962C8B-B14F-4D97-AF65-F5344CB8AC3E}">
        <p14:creationId xmlns:p14="http://schemas.microsoft.com/office/powerpoint/2010/main" val="231051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393</TotalTime>
  <Words>565</Words>
  <Application>Microsoft Office PowerPoint</Application>
  <PresentationFormat>On-screen Show (4:3)</PresentationFormat>
  <Paragraphs>27</Paragraphs>
  <Slides>24</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6" baseType="lpstr">
      <vt:lpstr>نسق Office</vt:lpstr>
      <vt:lpstr>Packager Shell Object</vt:lpstr>
      <vt:lpstr>محاضرة 2 تكثير أسماك عملي – مرحلة رابعة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محاضرة 2 تكثير أسماك عملي – مرحلة رابعة</dc:title>
  <dc:creator>DELL</dc:creator>
  <cp:lastModifiedBy>Maher</cp:lastModifiedBy>
  <cp:revision>46</cp:revision>
  <dcterms:created xsi:type="dcterms:W3CDTF">2021-05-12T19:30:39Z</dcterms:created>
  <dcterms:modified xsi:type="dcterms:W3CDTF">2023-03-12T08:42:55Z</dcterms:modified>
</cp:coreProperties>
</file>